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2" r:id="rId3"/>
    <p:sldId id="336" r:id="rId4"/>
    <p:sldId id="321" r:id="rId5"/>
    <p:sldId id="322" r:id="rId6"/>
    <p:sldId id="326" r:id="rId7"/>
    <p:sldId id="344" r:id="rId8"/>
    <p:sldId id="338" r:id="rId9"/>
    <p:sldId id="343" r:id="rId10"/>
    <p:sldId id="337" r:id="rId11"/>
    <p:sldId id="345" r:id="rId12"/>
    <p:sldId id="330" r:id="rId13"/>
    <p:sldId id="341" r:id="rId14"/>
    <p:sldId id="346" r:id="rId15"/>
    <p:sldId id="348" r:id="rId16"/>
    <p:sldId id="347" r:id="rId17"/>
  </p:sldIdLst>
  <p:sldSz cx="9144000" cy="6858000" type="screen4x3"/>
  <p:notesSz cx="6807200" cy="993933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S Mogharbel" initials="SM" lastIdx="0" clrIdx="0">
    <p:extLst>
      <p:ext uri="{19B8F6BF-5375-455C-9EA6-DF929625EA0E}">
        <p15:presenceInfo xmlns:p15="http://schemas.microsoft.com/office/powerpoint/2012/main" userId=" S Mogharb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F6600"/>
    <a:srgbClr val="0070C0"/>
    <a:srgbClr val="FF9933"/>
    <a:srgbClr val="000000"/>
    <a:srgbClr val="FFFFFF"/>
    <a:srgbClr val="2F87AA"/>
    <a:srgbClr val="575153"/>
    <a:srgbClr val="4F4B4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89767" autoAdjust="0"/>
  </p:normalViewPr>
  <p:slideViewPr>
    <p:cSldViewPr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375" cy="497366"/>
          </a:xfrm>
          <a:prstGeom prst="rect">
            <a:avLst/>
          </a:prstGeom>
        </p:spPr>
        <p:txBody>
          <a:bodyPr vert="horz" lIns="92229" tIns="46115" rIns="92229" bIns="4611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221" y="2"/>
            <a:ext cx="2950374" cy="497366"/>
          </a:xfrm>
          <a:prstGeom prst="rect">
            <a:avLst/>
          </a:prstGeom>
        </p:spPr>
        <p:txBody>
          <a:bodyPr vert="horz" lIns="92229" tIns="46115" rIns="92229" bIns="46115" rtlCol="0"/>
          <a:lstStyle>
            <a:lvl1pPr algn="r">
              <a:defRPr sz="1200"/>
            </a:lvl1pPr>
          </a:lstStyle>
          <a:p>
            <a:fld id="{DE0D7254-8E5F-4DDF-995A-7E72695BD0FC}" type="datetimeFigureOut">
              <a:rPr lang="en-AU" smtClean="0"/>
              <a:t>6/12/17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0374"/>
            <a:ext cx="2950375" cy="497366"/>
          </a:xfrm>
          <a:prstGeom prst="rect">
            <a:avLst/>
          </a:prstGeom>
        </p:spPr>
        <p:txBody>
          <a:bodyPr vert="horz" lIns="92229" tIns="46115" rIns="92229" bIns="4611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221" y="9440374"/>
            <a:ext cx="2950374" cy="497366"/>
          </a:xfrm>
          <a:prstGeom prst="rect">
            <a:avLst/>
          </a:prstGeom>
        </p:spPr>
        <p:txBody>
          <a:bodyPr vert="horz" lIns="92229" tIns="46115" rIns="92229" bIns="46115" rtlCol="0" anchor="b"/>
          <a:lstStyle>
            <a:lvl1pPr algn="r">
              <a:defRPr sz="1200"/>
            </a:lvl1pPr>
          </a:lstStyle>
          <a:p>
            <a:fld id="{785ED4A1-CC4B-41D5-B36D-1C74646DB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10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9" y="1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1" y="4721187"/>
            <a:ext cx="5445760" cy="44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0647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9" y="9440647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F95B72-F5AB-41D0-A09F-F608DBC8A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78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366" indent="-28821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871" indent="-2305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020" indent="-2305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167" indent="-2305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6316" indent="-23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7465" indent="-23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8613" indent="-23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9762" indent="-23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D02BEE-C8A6-4617-A9D3-59124420DCA0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40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lang="en-AU" dirty="0" smtClean="0"/>
              <a:t>The data collected</a:t>
            </a:r>
            <a:r>
              <a:rPr lang="en-AU" baseline="0" dirty="0" smtClean="0"/>
              <a:t> on your Neighbourhood House as part of the Participant Survey/Census in 2013 on benefits and outcomes should be inserted in this slide.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pPr defTabSz="922355">
              <a:defRPr/>
            </a:pPr>
            <a:r>
              <a:rPr lang="en-AU" dirty="0" smtClean="0"/>
              <a:t>The data collected through the Neighbourhood</a:t>
            </a:r>
            <a:r>
              <a:rPr lang="en-AU" baseline="0" dirty="0" smtClean="0"/>
              <a:t> House Survey should be inserted into this slide.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5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lang="en-AU" dirty="0" smtClean="0"/>
              <a:t>The data collected</a:t>
            </a:r>
            <a:r>
              <a:rPr lang="en-AU" baseline="0" dirty="0" smtClean="0"/>
              <a:t> on your Neighbourhood House as part of the Participant Survey/Census in 2013 on benefits and outcomes should be inserted in this slide.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lang="en-AU" dirty="0" smtClean="0"/>
              <a:t>The data collected</a:t>
            </a:r>
            <a:r>
              <a:rPr lang="en-AU" baseline="0" dirty="0" smtClean="0"/>
              <a:t> on your Neighbourhood House as part of the Participant Survey/Census in 2013 on benefits and outcomes should be inserted in this slide.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lang="en-AU" dirty="0" smtClean="0"/>
              <a:t>The data collected</a:t>
            </a:r>
            <a:r>
              <a:rPr lang="en-AU" baseline="0" dirty="0" smtClean="0"/>
              <a:t> on your Neighbourhood House as part of the Participant Survey/Census in 2013 on benefits and outcomes should be inserted in this slide.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1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lang="en-AU" dirty="0" smtClean="0"/>
              <a:t>The data collected</a:t>
            </a:r>
            <a:r>
              <a:rPr lang="en-AU" baseline="0" dirty="0" smtClean="0"/>
              <a:t> on your Neighbourhood House as part of the Participant Survey/Census in 2013 on benefits and outcomes should be inserted in this slide.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366" indent="-28821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871" indent="-2305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020" indent="-2305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167" indent="-2305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6316" indent="-23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7465" indent="-23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8613" indent="-23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9762" indent="-230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D02BEE-C8A6-4617-A9D3-59124420DCA0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069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pPr defTabSz="922355">
              <a:defRPr/>
            </a:pPr>
            <a:r>
              <a:rPr lang="en-AU" dirty="0" smtClean="0"/>
              <a:t>The data collected through the Neighbourhood</a:t>
            </a:r>
            <a:r>
              <a:rPr lang="en-AU" baseline="0" dirty="0" smtClean="0"/>
              <a:t> House Survey should be inserted into this slide.</a:t>
            </a:r>
            <a:endParaRPr lang="en-AU" dirty="0" smtClean="0"/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9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297">
              <a:spcBef>
                <a:spcPts val="0"/>
              </a:spcBef>
              <a:defRPr/>
            </a:pPr>
            <a:r>
              <a:rPr lang="en-AU" sz="1100" dirty="0"/>
              <a:t>The data collected through the Neighbourhood House Survey should be inserted into this slide.</a:t>
            </a:r>
          </a:p>
          <a:p>
            <a:pPr defTabSz="922297">
              <a:spcBef>
                <a:spcPts val="0"/>
              </a:spcBef>
              <a:defRPr/>
            </a:pPr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9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pPr defTabSz="922355">
              <a:defRPr/>
            </a:pPr>
            <a:r>
              <a:rPr lang="en-AU" dirty="0" smtClean="0"/>
              <a:t>The data collected through the Neighbourhood</a:t>
            </a:r>
            <a:r>
              <a:rPr lang="en-AU" baseline="0" dirty="0" smtClean="0"/>
              <a:t> House Survey should be inserted into this slide.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2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data collected through the Neighbourhood</a:t>
            </a:r>
            <a:r>
              <a:rPr lang="en-AU" baseline="0" dirty="0" smtClean="0"/>
              <a:t> House Survey should be inserted into this slide.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r>
              <a:rPr lang="en-AU" dirty="0" smtClean="0"/>
              <a:t>The data collected through the Neighbourhood</a:t>
            </a:r>
            <a:r>
              <a:rPr lang="en-AU" baseline="0" dirty="0" smtClean="0"/>
              <a:t> House Survey should be inserted into this slide.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9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data collected through the Neighbourhood</a:t>
            </a:r>
            <a:r>
              <a:rPr lang="en-AU" baseline="0" dirty="0" smtClean="0"/>
              <a:t> House Survey should be inserted into this slide.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data collected through the Neighbourhood</a:t>
            </a:r>
            <a:r>
              <a:rPr lang="en-AU" baseline="0" dirty="0" smtClean="0"/>
              <a:t> House Survey should be inserted into this slide.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95B72-F5AB-41D0-A09F-F608DBC8AB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4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6F50-4BCF-40BA-B246-1DEDD21BE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6327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6380C-0143-46DE-B432-1299C7D9C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57610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A083-A48C-4A86-AA6C-4AB7C3D62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6327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1481-35D9-48D7-B937-2EFFD5559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75D4-A7A1-43F6-ADA4-847F1C5AD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6327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5007-C0DA-4CE9-8409-125F457C8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F4076-910B-4B22-9321-7C7BF5E02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6327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6F55-1A3D-43A0-8A02-407DB1007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1CDDE-EA64-4F4A-A9FA-F9107AA0F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DA8A-46E4-4773-8557-DEB01758C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93331-CFDF-4CA0-95B5-1163A81C5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82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58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65863"/>
            <a:ext cx="48244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2700" y="6265863"/>
            <a:ext cx="10429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DB18DF-0C6C-4C00-AF72-C6DE0AC33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3" descr="LOG_10_Heart-House-No-Tex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9850"/>
            <a:ext cx="9890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36674" y="2125787"/>
            <a:ext cx="470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bg1"/>
                </a:solidFill>
                <a:latin typeface="Trebuchet MS" pitchFamily="34" charset="0"/>
              </a:rPr>
              <a:t>Members Survey</a:t>
            </a:r>
            <a:endParaRPr lang="en-AU" sz="7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948" y="3021335"/>
            <a:ext cx="2569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 smtClean="0">
                <a:solidFill>
                  <a:schemeClr val="bg1"/>
                </a:solidFill>
                <a:latin typeface="Trebuchet MS" pitchFamily="34" charset="0"/>
              </a:rPr>
              <a:t>2013</a:t>
            </a:r>
            <a:endParaRPr lang="en-AU" sz="8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11113" b="16477"/>
          <a:stretch/>
        </p:blipFill>
        <p:spPr>
          <a:xfrm>
            <a:off x="1619672" y="732514"/>
            <a:ext cx="6048672" cy="2408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70850"/>
          <a:stretch/>
        </p:blipFill>
        <p:spPr>
          <a:xfrm>
            <a:off x="755576" y="3711764"/>
            <a:ext cx="7739587" cy="86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594" y="4554993"/>
            <a:ext cx="1485900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95" y="4626893"/>
            <a:ext cx="1266825" cy="1162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909" y="4631168"/>
            <a:ext cx="1228725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50" y="4625794"/>
            <a:ext cx="1390650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2"/>
          <a:stretch/>
        </p:blipFill>
        <p:spPr>
          <a:xfrm>
            <a:off x="4430159" y="4572257"/>
            <a:ext cx="1438656" cy="1336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39" y="4572257"/>
            <a:ext cx="955054" cy="105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resentationsociety.org.au/wp-content/uploads/2011/08/Judy-and-Elizabeth-in-Living-and-Learning-cla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/>
          <a:stretch/>
        </p:blipFill>
        <p:spPr bwMode="auto">
          <a:xfrm flipH="1">
            <a:off x="263268" y="1700808"/>
            <a:ext cx="3637019" cy="32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27584" y="88768"/>
            <a:ext cx="8195329" cy="116890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917601" y="254661"/>
            <a:ext cx="76179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Programs &amp; activities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34" y="142691"/>
            <a:ext cx="901686" cy="10278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72296" y="1359273"/>
            <a:ext cx="5390742" cy="5863144"/>
            <a:chOff x="3851919" y="1305350"/>
            <a:chExt cx="5390742" cy="5863144"/>
          </a:xfrm>
        </p:grpSpPr>
        <p:sp>
          <p:nvSpPr>
            <p:cNvPr id="9" name="Rounded Rectangle 8"/>
            <p:cNvSpPr/>
            <p:nvPr/>
          </p:nvSpPr>
          <p:spPr>
            <a:xfrm>
              <a:off x="3851919" y="1305350"/>
              <a:ext cx="5071501" cy="5413840"/>
            </a:xfrm>
            <a:prstGeom prst="round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95936" y="1305350"/>
              <a:ext cx="5246725" cy="5863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/>
              <a:r>
                <a:rPr lang="en-AU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Main programs run </a:t>
              </a:r>
              <a:r>
                <a:rPr lang="en-AU" sz="2400" b="1" i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at City of Greater Dandenong </a:t>
              </a:r>
              <a:r>
                <a:rPr lang="en-AU" sz="2400" b="1" i="1" dirty="0" err="1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N’hood</a:t>
              </a:r>
              <a:r>
                <a:rPr lang="en-AU" sz="2400" b="1" i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br>
                <a:rPr lang="en-AU" sz="2400" b="1" i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AU" sz="2400" b="1" i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Houses each week</a:t>
              </a:r>
              <a:r>
                <a:rPr lang="en-AU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:</a:t>
              </a:r>
            </a:p>
            <a:p>
              <a:pPr>
                <a:spcAft>
                  <a:spcPts val="600"/>
                </a:spcAft>
                <a:buClr>
                  <a:schemeClr val="bg1"/>
                </a:buClr>
                <a:tabLst>
                  <a:tab pos="628650" algn="l"/>
                </a:tabLst>
              </a:pPr>
              <a:r>
                <a:rPr lang="en-US" sz="3200" b="1" dirty="0" smtClean="0">
                  <a:solidFill>
                    <a:srgbClr val="FF6600"/>
                  </a:solidFill>
                  <a:latin typeface="Trebuchet MS" panose="020B0603020202020204" pitchFamily="34" charset="0"/>
                </a:rPr>
                <a:t>87</a:t>
              </a:r>
              <a:r>
                <a:rPr lang="en-US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	 English language classes</a:t>
              </a:r>
              <a:endParaRPr lang="en-US" sz="2400" b="1" dirty="0" smtClean="0">
                <a:solidFill>
                  <a:srgbClr val="0082C8"/>
                </a:solidFill>
                <a:latin typeface="Trebuchet MS" panose="020B0603020202020204" pitchFamily="34" charset="0"/>
              </a:endParaRPr>
            </a:p>
            <a:p>
              <a:pPr>
                <a:spcAft>
                  <a:spcPts val="600"/>
                </a:spcAft>
                <a:buClr>
                  <a:schemeClr val="bg1"/>
                </a:buClr>
                <a:tabLst>
                  <a:tab pos="628650" algn="l"/>
                </a:tabLst>
              </a:pPr>
              <a:r>
                <a:rPr lang="en-US" sz="3200" b="1" dirty="0" smtClean="0">
                  <a:solidFill>
                    <a:srgbClr val="FF6600"/>
                  </a:solidFill>
                  <a:latin typeface="Trebuchet MS" panose="020B0603020202020204" pitchFamily="34" charset="0"/>
                </a:rPr>
                <a:t>64</a:t>
              </a:r>
              <a:r>
                <a:rPr lang="en-US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	 Digital literacy classes</a:t>
              </a:r>
            </a:p>
            <a:p>
              <a:pPr>
                <a:spcAft>
                  <a:spcPts val="600"/>
                </a:spcAft>
                <a:buClr>
                  <a:schemeClr val="bg1"/>
                </a:buClr>
                <a:tabLst>
                  <a:tab pos="628650" algn="l"/>
                </a:tabLst>
              </a:pPr>
              <a:r>
                <a:rPr lang="en-US" sz="3200" b="1" dirty="0" smtClean="0">
                  <a:solidFill>
                    <a:srgbClr val="FF6600"/>
                  </a:solidFill>
                  <a:latin typeface="Trebuchet MS" panose="020B0603020202020204" pitchFamily="34" charset="0"/>
                </a:rPr>
                <a:t>27</a:t>
              </a:r>
              <a:r>
                <a:rPr lang="en-US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Employment </a:t>
              </a:r>
              <a:r>
                <a:rPr lang="en-US" sz="2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Skills</a:t>
              </a:r>
            </a:p>
            <a:p>
              <a:pPr>
                <a:spcAft>
                  <a:spcPts val="600"/>
                </a:spcAft>
                <a:buClr>
                  <a:schemeClr val="bg1"/>
                </a:buClr>
                <a:tabLst>
                  <a:tab pos="628650" algn="l"/>
                </a:tabLst>
              </a:pPr>
              <a:r>
                <a:rPr lang="en-US" sz="3200" b="1" dirty="0">
                  <a:solidFill>
                    <a:srgbClr val="FF6600"/>
                  </a:solidFill>
                  <a:latin typeface="Trebuchet MS" panose="020B0603020202020204" pitchFamily="34" charset="0"/>
                </a:rPr>
                <a:t>26</a:t>
              </a:r>
              <a:r>
                <a:rPr lang="en-US" sz="3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Health </a:t>
              </a:r>
              <a:r>
                <a:rPr lang="en-US" sz="2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&amp; Wellbeing classes</a:t>
              </a:r>
            </a:p>
            <a:p>
              <a:pPr>
                <a:spcAft>
                  <a:spcPts val="600"/>
                </a:spcAft>
                <a:buClr>
                  <a:schemeClr val="bg1"/>
                </a:buClr>
                <a:tabLst>
                  <a:tab pos="628650" algn="l"/>
                </a:tabLst>
              </a:pPr>
              <a:r>
                <a:rPr lang="en-US" sz="3200" b="1" dirty="0">
                  <a:solidFill>
                    <a:srgbClr val="FF6600"/>
                  </a:solidFill>
                  <a:latin typeface="Trebuchet MS" panose="020B0603020202020204" pitchFamily="34" charset="0"/>
                </a:rPr>
                <a:t>24</a:t>
              </a:r>
              <a:r>
                <a:rPr lang="en-US" sz="40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Art </a:t>
              </a:r>
              <a:r>
                <a:rPr lang="en-US" sz="2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&amp; Craft classes</a:t>
              </a:r>
            </a:p>
            <a:p>
              <a:pPr>
                <a:spcAft>
                  <a:spcPts val="600"/>
                </a:spcAft>
                <a:buClr>
                  <a:schemeClr val="bg1"/>
                </a:buClr>
                <a:tabLst>
                  <a:tab pos="628650" algn="l"/>
                </a:tabLst>
              </a:pPr>
              <a:r>
                <a:rPr lang="en-US" sz="3200" b="1" dirty="0">
                  <a:solidFill>
                    <a:srgbClr val="FF6600"/>
                  </a:solidFill>
                  <a:latin typeface="Trebuchet MS" panose="020B0603020202020204" pitchFamily="34" charset="0"/>
                </a:rPr>
                <a:t>15</a:t>
              </a:r>
              <a:r>
                <a:rPr lang="en-US" sz="40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Cultural </a:t>
              </a:r>
              <a:r>
                <a:rPr lang="en-US" sz="2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activities &amp; classes</a:t>
              </a:r>
            </a:p>
            <a:p>
              <a:pPr>
                <a:spcAft>
                  <a:spcPts val="600"/>
                </a:spcAft>
                <a:buClr>
                  <a:schemeClr val="bg1"/>
                </a:buClr>
                <a:tabLst>
                  <a:tab pos="628650" algn="l"/>
                </a:tabLst>
              </a:pPr>
              <a:r>
                <a:rPr lang="en-US" sz="3200" b="1" dirty="0" smtClean="0">
                  <a:solidFill>
                    <a:srgbClr val="FF6600"/>
                  </a:solidFill>
                  <a:latin typeface="Trebuchet MS" panose="020B0603020202020204" pitchFamily="34" charset="0"/>
                </a:rPr>
                <a:t> 7</a:t>
              </a:r>
              <a:r>
                <a:rPr lang="en-US" sz="32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	Vocational Cert &amp; Diploma </a:t>
              </a:r>
            </a:p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AU" sz="2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59631" y="5229200"/>
            <a:ext cx="26406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tabLst>
                <a:tab pos="628650" algn="l"/>
              </a:tabLst>
            </a:pP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Community </a:t>
            </a:r>
          </a:p>
          <a:p>
            <a:pPr>
              <a:buClr>
                <a:schemeClr val="bg1"/>
              </a:buClr>
              <a:tabLst>
                <a:tab pos="628650" algn="l"/>
              </a:tabLst>
            </a:pP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Groups </a:t>
            </a:r>
            <a:b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</a:br>
            <a:r>
              <a:rPr lang="en-US" sz="20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(</a:t>
            </a:r>
            <a:r>
              <a:rPr lang="en-US" sz="2000" b="1" dirty="0">
                <a:solidFill>
                  <a:srgbClr val="0082C8"/>
                </a:solidFill>
                <a:latin typeface="Trebuchet MS" panose="020B0603020202020204" pitchFamily="34" charset="0"/>
              </a:rPr>
              <a:t>self </a:t>
            </a:r>
            <a:r>
              <a:rPr lang="en-US" sz="20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help &amp; </a:t>
            </a:r>
            <a:r>
              <a:rPr lang="en-US" sz="2000" b="1" dirty="0">
                <a:solidFill>
                  <a:srgbClr val="0082C8"/>
                </a:solidFill>
                <a:latin typeface="Trebuchet MS" panose="020B0603020202020204" pitchFamily="34" charset="0"/>
              </a:rPr>
              <a:t>support)</a:t>
            </a:r>
          </a:p>
        </p:txBody>
      </p:sp>
      <p:sp>
        <p:nvSpPr>
          <p:cNvPr id="13" name="Oval 12"/>
          <p:cNvSpPr/>
          <p:nvPr/>
        </p:nvSpPr>
        <p:spPr>
          <a:xfrm>
            <a:off x="134092" y="5085184"/>
            <a:ext cx="1197547" cy="122353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rebuchet MS" pitchFamily="34" charset="0"/>
              </a:rPr>
              <a:t>67</a:t>
            </a:r>
            <a:endParaRPr lang="en-AU" sz="44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19672" y="107175"/>
            <a:ext cx="7313653" cy="116890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619672" y="210700"/>
            <a:ext cx="72694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Vocational Courses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79" y="191470"/>
            <a:ext cx="901686" cy="10278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07904" y="1360378"/>
            <a:ext cx="5225421" cy="5388804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3966895" y="1404129"/>
            <a:ext cx="4922203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Early </a:t>
            </a:r>
            <a:r>
              <a:rPr lang="en-AU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Childhood Education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Hospitality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Bookkeeping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Medical Reception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Office Skills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Business Administration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Customer Service</a:t>
            </a:r>
            <a:endParaRPr lang="en-AU" sz="2800" b="1" dirty="0">
              <a:solidFill>
                <a:srgbClr val="0082C8"/>
              </a:solidFill>
              <a:latin typeface="Trebuchet MS" panose="020B0603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Aged Care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Community Services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First Aid / CPR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Community Development </a:t>
            </a:r>
          </a:p>
        </p:txBody>
      </p:sp>
      <p:pic>
        <p:nvPicPr>
          <p:cNvPr id="3074" name="Picture 2" descr="Image may contain: 3 people, people smiling, people stan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11111"/>
          <a:stretch/>
        </p:blipFill>
        <p:spPr bwMode="auto">
          <a:xfrm>
            <a:off x="107504" y="2132856"/>
            <a:ext cx="3465985" cy="30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may contain: 7 people, people smiling, people standing and in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16038" r="12744" b="9636"/>
          <a:stretch/>
        </p:blipFill>
        <p:spPr bwMode="auto">
          <a:xfrm>
            <a:off x="192260" y="2354507"/>
            <a:ext cx="4321666" cy="32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547665" y="216527"/>
            <a:ext cx="7488832" cy="1130084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1619672" y="285578"/>
            <a:ext cx="68763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Community Groups</a:t>
            </a:r>
            <a:endParaRPr lang="en-AU" sz="5500" b="1" dirty="0">
              <a:solidFill>
                <a:srgbClr val="0082C8"/>
              </a:solidFill>
              <a:latin typeface="Trebuchet MS" panose="020B0603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4" y="242398"/>
            <a:ext cx="901686" cy="1027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72049" y="4973728"/>
            <a:ext cx="1095054" cy="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b="1" i="1" dirty="0" smtClean="0">
                <a:solidFill>
                  <a:srgbClr val="FFFFFF"/>
                </a:solidFill>
                <a:latin typeface="Trebuchet MS" pitchFamily="34" charset="0"/>
              </a:rPr>
              <a:t>[insert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b="1" i="1" dirty="0" smtClean="0">
                <a:solidFill>
                  <a:srgbClr val="FFFFFF"/>
                </a:solidFill>
                <a:latin typeface="Trebuchet MS" pitchFamily="34" charset="0"/>
              </a:rPr>
              <a:t>number</a:t>
            </a:r>
            <a:r>
              <a:rPr lang="en-AU" b="1" dirty="0" smtClean="0">
                <a:solidFill>
                  <a:srgbClr val="FFFFFF"/>
                </a:solidFill>
                <a:latin typeface="Trebuchet MS" pitchFamily="34" charset="0"/>
              </a:rPr>
              <a:t>]</a:t>
            </a:r>
            <a:endParaRPr lang="en-AU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0515" y="1933825"/>
            <a:ext cx="4198122" cy="1263289"/>
            <a:chOff x="4720515" y="1933825"/>
            <a:chExt cx="4198122" cy="1263289"/>
          </a:xfrm>
        </p:grpSpPr>
        <p:sp>
          <p:nvSpPr>
            <p:cNvPr id="4" name="Rounded Rectangle 3"/>
            <p:cNvSpPr/>
            <p:nvPr/>
          </p:nvSpPr>
          <p:spPr>
            <a:xfrm>
              <a:off x="4720515" y="1933825"/>
              <a:ext cx="4198122" cy="1263289"/>
            </a:xfrm>
            <a:prstGeom prst="roundRect">
              <a:avLst/>
            </a:prstGeom>
            <a:solidFill>
              <a:srgbClr val="0082C8">
                <a:alpha val="70000"/>
              </a:srgbClr>
            </a:solidFill>
            <a:ln>
              <a:solidFill>
                <a:srgbClr val="0082C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62996" y="2054164"/>
              <a:ext cx="411316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smtClean="0">
                  <a:solidFill>
                    <a:srgbClr val="FF6600"/>
                  </a:solidFill>
                  <a:latin typeface="Trebuchet MS" panose="020B0603020202020204" pitchFamily="34" charset="0"/>
                </a:rPr>
                <a:t>93</a:t>
              </a:r>
              <a:r>
                <a:rPr lang="en-AU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different community groups use rooms at </a:t>
              </a:r>
              <a:r>
                <a:rPr lang="en-AU" b="1" i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City of Greater Dandenong Neighbourhood Houses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48718" y="3761450"/>
            <a:ext cx="4198122" cy="1193251"/>
            <a:chOff x="4720515" y="3613242"/>
            <a:chExt cx="4198122" cy="1193251"/>
          </a:xfrm>
        </p:grpSpPr>
        <p:sp>
          <p:nvSpPr>
            <p:cNvPr id="27" name="Rounded Rectangle 26"/>
            <p:cNvSpPr/>
            <p:nvPr/>
          </p:nvSpPr>
          <p:spPr>
            <a:xfrm>
              <a:off x="4720515" y="3613242"/>
              <a:ext cx="4198122" cy="1193251"/>
            </a:xfrm>
            <a:prstGeom prst="roundRect">
              <a:avLst/>
            </a:prstGeom>
            <a:solidFill>
              <a:srgbClr val="0082C8">
                <a:alpha val="70000"/>
              </a:srgbClr>
            </a:solidFill>
            <a:ln>
              <a:solidFill>
                <a:srgbClr val="0082C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28918" y="3667720"/>
              <a:ext cx="404451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smtClean="0">
                  <a:solidFill>
                    <a:srgbClr val="FF6600"/>
                  </a:solidFill>
                  <a:latin typeface="Trebuchet MS" panose="020B0603020202020204" pitchFamily="34" charset="0"/>
                </a:rPr>
                <a:t>65</a:t>
              </a:r>
              <a:r>
                <a:rPr lang="en-AU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groups are supported by </a:t>
              </a:r>
              <a:r>
                <a:rPr lang="en-AU" b="1" i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City of Greater Dandenong Neighbourhood Houses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62996" y="5321061"/>
            <a:ext cx="4154123" cy="1193251"/>
            <a:chOff x="4179142" y="4580895"/>
            <a:chExt cx="4894993" cy="815054"/>
          </a:xfrm>
        </p:grpSpPr>
        <p:sp>
          <p:nvSpPr>
            <p:cNvPr id="28" name="Rounded Rectangle 27"/>
            <p:cNvSpPr/>
            <p:nvPr/>
          </p:nvSpPr>
          <p:spPr>
            <a:xfrm>
              <a:off x="4179142" y="4580895"/>
              <a:ext cx="4894993" cy="815054"/>
            </a:xfrm>
            <a:prstGeom prst="roundRect">
              <a:avLst/>
            </a:prstGeom>
            <a:solidFill>
              <a:srgbClr val="0082C8">
                <a:alpha val="70000"/>
              </a:srgbClr>
            </a:solidFill>
            <a:ln>
              <a:solidFill>
                <a:srgbClr val="0082C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71454" y="4585656"/>
              <a:ext cx="4684440" cy="77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smtClean="0">
                  <a:solidFill>
                    <a:srgbClr val="FF6600"/>
                  </a:solidFill>
                  <a:latin typeface="Trebuchet MS" panose="020B0603020202020204" pitchFamily="34" charset="0"/>
                </a:rPr>
                <a:t>18</a:t>
              </a:r>
              <a:r>
                <a:rPr lang="en-AU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groups are auspiced by </a:t>
              </a:r>
              <a:r>
                <a:rPr lang="en-AU" b="1" i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City of Greater Dandenong Neighbourhood Houses</a:t>
              </a:r>
              <a:endParaRPr lang="en-AU" b="1" i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7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8691" y="165525"/>
            <a:ext cx="7817709" cy="116890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118691" y="280620"/>
            <a:ext cx="69432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Community Services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79" y="191470"/>
            <a:ext cx="901686" cy="10278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384" y="1449528"/>
            <a:ext cx="4304060" cy="5309789"/>
          </a:xfrm>
          <a:prstGeom prst="roundRect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14980" y="1219339"/>
            <a:ext cx="42966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Op Shop</a:t>
            </a:r>
            <a:r>
              <a:rPr lang="en-AU" sz="2800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Emergency </a:t>
            </a:r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elief </a:t>
            </a:r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&amp; Material Aid 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(3)</a:t>
            </a:r>
            <a:endParaRPr lang="en-U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Family violence support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Asylum seeker support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Community Visitors (aged care)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Community Lunches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Dept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Justice - Corrections Program</a:t>
            </a:r>
          </a:p>
        </p:txBody>
      </p:sp>
      <p:pic>
        <p:nvPicPr>
          <p:cNvPr id="2054" name="Picture 6" descr="Image may contain: 2 people, people sitting, people eating, table, food and indo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 bwMode="auto">
          <a:xfrm>
            <a:off x="4864123" y="1537448"/>
            <a:ext cx="4209517" cy="28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836218" y="4459436"/>
            <a:ext cx="4218397" cy="2314645"/>
          </a:xfrm>
          <a:prstGeom prst="roundRect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4843979" y="4476016"/>
            <a:ext cx="4210636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Volunteer one-to-one English tutors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Career Advice Service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Women’s Mentor program</a:t>
            </a:r>
          </a:p>
        </p:txBody>
      </p:sp>
    </p:spTree>
    <p:extLst>
      <p:ext uri="{BB962C8B-B14F-4D97-AF65-F5344CB8AC3E}">
        <p14:creationId xmlns:p14="http://schemas.microsoft.com/office/powerpoint/2010/main" val="2464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5616" y="145275"/>
            <a:ext cx="7817709" cy="116890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118691" y="280620"/>
            <a:ext cx="69432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Community Spaces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79" y="191470"/>
            <a:ext cx="901686" cy="10278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16016" y="1354684"/>
            <a:ext cx="4173082" cy="5314676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852768" y="1451256"/>
            <a:ext cx="38995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Men’s Sheds (2)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Annual </a:t>
            </a:r>
            <a:r>
              <a:rPr lang="en-AU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Arts Show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82C8"/>
                </a:solidFill>
                <a:latin typeface="Trebuchet MS" panose="020B0603020202020204" pitchFamily="34" charset="0"/>
              </a:rPr>
              <a:t>Harmony </a:t>
            </a: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Festival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Indoor Basketball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Community Gardens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Health Expo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82C8"/>
                </a:solidFill>
                <a:latin typeface="Trebuchet MS" panose="020B0603020202020204" pitchFamily="34" charset="0"/>
              </a:rPr>
              <a:t>FreeMart</a:t>
            </a:r>
            <a:endParaRPr lang="en-US" sz="2800" b="1" dirty="0" smtClean="0">
              <a:solidFill>
                <a:srgbClr val="0082C8"/>
              </a:solidFill>
              <a:latin typeface="Trebuchet MS" panose="020B06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Sharing Freeway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Home Grown Produce Swap</a:t>
            </a:r>
            <a:endParaRPr lang="en-US" sz="2800" b="1" dirty="0">
              <a:solidFill>
                <a:srgbClr val="0082C8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4" descr="Hall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8754" r="8614" b="12462"/>
          <a:stretch/>
        </p:blipFill>
        <p:spPr bwMode="auto">
          <a:xfrm>
            <a:off x="179512" y="2060848"/>
            <a:ext cx="4358057" cy="30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63888" y="145275"/>
            <a:ext cx="5369437" cy="116890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635896" y="280620"/>
            <a:ext cx="44260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Partnerships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79" y="191470"/>
            <a:ext cx="901686" cy="10278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0433" y="2204864"/>
            <a:ext cx="3636519" cy="3600400"/>
          </a:xfrm>
          <a:prstGeom prst="roundRect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350433" y="2055619"/>
            <a:ext cx="36365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>
              <a:spcAft>
                <a:spcPts val="600"/>
              </a:spcAft>
              <a:tabLst>
                <a:tab pos="809625" algn="l"/>
              </a:tabLst>
            </a:pPr>
            <a:r>
              <a:rPr lang="en-US" sz="36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17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	 </a:t>
            </a:r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Educational</a:t>
            </a:r>
          </a:p>
          <a:p>
            <a:pPr>
              <a:spcAft>
                <a:spcPts val="600"/>
              </a:spcAft>
              <a:tabLst>
                <a:tab pos="628650" algn="l"/>
              </a:tabLst>
            </a:pPr>
            <a:r>
              <a:rPr lang="en-US" sz="3600" b="1" dirty="0">
                <a:solidFill>
                  <a:srgbClr val="FF6600"/>
                </a:solidFill>
                <a:latin typeface="Trebuchet MS" panose="020B0603020202020204" pitchFamily="34" charset="0"/>
              </a:rPr>
              <a:t>14</a:t>
            </a:r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	</a:t>
            </a:r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Community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  <a:tabLst>
                <a:tab pos="628650" algn="l"/>
              </a:tabLst>
            </a:pPr>
            <a:r>
              <a:rPr lang="en-US" sz="40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  </a:t>
            </a:r>
            <a:r>
              <a:rPr lang="en-US" sz="36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		</a:t>
            </a:r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Business</a:t>
            </a:r>
          </a:p>
          <a:p>
            <a:pPr>
              <a:spcAft>
                <a:spcPts val="600"/>
              </a:spcAft>
              <a:tabLst>
                <a:tab pos="628650" algn="l"/>
              </a:tabLst>
            </a:pPr>
            <a:r>
              <a:rPr lang="en-US" sz="40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  </a:t>
            </a:r>
            <a:r>
              <a:rPr lang="en-US" sz="36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		</a:t>
            </a:r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Government</a:t>
            </a:r>
          </a:p>
          <a:p>
            <a:pPr>
              <a:spcAft>
                <a:spcPts val="600"/>
              </a:spcAft>
              <a:tabLst>
                <a:tab pos="628650" algn="l"/>
              </a:tabLst>
            </a:pPr>
            <a:r>
              <a:rPr lang="en-US" sz="40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  </a:t>
            </a:r>
            <a:r>
              <a:rPr lang="en-US" sz="36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		</a:t>
            </a:r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Employment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may contain: 5 peop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24044" b="7851"/>
          <a:stretch/>
        </p:blipFill>
        <p:spPr bwMode="auto">
          <a:xfrm>
            <a:off x="4139952" y="2492896"/>
            <a:ext cx="48679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145275"/>
            <a:ext cx="8249757" cy="116890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83568" y="280620"/>
            <a:ext cx="73783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Network Partnerships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79" y="191470"/>
            <a:ext cx="901686" cy="10278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9512" y="1393032"/>
            <a:ext cx="4512690" cy="4985980"/>
            <a:chOff x="179512" y="1393032"/>
            <a:chExt cx="4512690" cy="4985980"/>
          </a:xfrm>
        </p:grpSpPr>
        <p:sp>
          <p:nvSpPr>
            <p:cNvPr id="8" name="Rounded Rectangle 7"/>
            <p:cNvSpPr/>
            <p:nvPr/>
          </p:nvSpPr>
          <p:spPr>
            <a:xfrm>
              <a:off x="179512" y="1556792"/>
              <a:ext cx="4512690" cy="4822220"/>
            </a:xfrm>
            <a:prstGeom prst="roundRect">
              <a:avLst/>
            </a:prstGeom>
            <a:solidFill>
              <a:srgbClr val="0070C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515" y="1393032"/>
              <a:ext cx="4440683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AU" dirty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2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Learn </a:t>
              </a:r>
              <a:r>
                <a:rPr lang="en-AU" sz="28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Local Automotive Supply Chain </a:t>
              </a:r>
              <a:r>
                <a:rPr lang="en-AU" sz="2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Initiative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Asylum Seeker Learning Plan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Asylum Seeker Every Day English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Digital Literacy for Older People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Integrated Learning Links - Literacy Cluster </a:t>
              </a:r>
              <a:endParaRPr lang="en-US" sz="28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5124" name="Picture 4" descr="Image may contain: one or more people and outdo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2"/>
          <a:stretch/>
        </p:blipFill>
        <p:spPr bwMode="auto">
          <a:xfrm>
            <a:off x="4860032" y="2276872"/>
            <a:ext cx="4183684" cy="34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36674" y="2125787"/>
            <a:ext cx="470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chemeClr val="bg1"/>
                </a:solidFill>
                <a:latin typeface="Trebuchet MS" pitchFamily="34" charset="0"/>
              </a:rPr>
              <a:t>Members Survey</a:t>
            </a:r>
            <a:endParaRPr lang="en-AU" sz="7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948" y="3021335"/>
            <a:ext cx="2569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 smtClean="0">
                <a:solidFill>
                  <a:schemeClr val="bg1"/>
                </a:solidFill>
                <a:latin typeface="Trebuchet MS" pitchFamily="34" charset="0"/>
              </a:rPr>
              <a:t>2013</a:t>
            </a:r>
            <a:endParaRPr lang="en-AU" sz="8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132564"/>
            <a:ext cx="797363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FF9933"/>
                </a:solidFill>
                <a:latin typeface="Trebuchet MS" panose="020B0603020202020204" pitchFamily="34" charset="0"/>
              </a:rPr>
              <a:t>City of </a:t>
            </a:r>
            <a:r>
              <a:rPr lang="en-AU" sz="4000" b="1" dirty="0" smtClean="0">
                <a:ln>
                  <a:solidFill>
                    <a:srgbClr val="FF9933"/>
                  </a:solidFill>
                </a:ln>
                <a:solidFill>
                  <a:srgbClr val="FF9933"/>
                </a:solidFill>
                <a:latin typeface="Trebuchet MS" panose="020B0603020202020204" pitchFamily="34" charset="0"/>
              </a:rPr>
              <a:t>Greater</a:t>
            </a:r>
            <a:r>
              <a:rPr lang="en-AU" sz="4000" b="1" dirty="0" smtClean="0">
                <a:solidFill>
                  <a:srgbClr val="FF9933"/>
                </a:solidFill>
                <a:latin typeface="Trebuchet MS" panose="020B0603020202020204" pitchFamily="34" charset="0"/>
              </a:rPr>
              <a:t> Dandenong </a:t>
            </a:r>
          </a:p>
          <a:p>
            <a:r>
              <a:rPr lang="en-AU" sz="3000" b="1" dirty="0" smtClean="0">
                <a:solidFill>
                  <a:srgbClr val="FF9933"/>
                </a:solidFill>
                <a:latin typeface="Trebuchet MS" panose="020B0603020202020204" pitchFamily="34" charset="0"/>
              </a:rPr>
              <a:t>Neighbourhood Houses</a:t>
            </a:r>
            <a:endParaRPr lang="en-AU" sz="4400" b="1" dirty="0" smtClean="0">
              <a:solidFill>
                <a:srgbClr val="FF9933"/>
              </a:solidFill>
              <a:latin typeface="Trebuchet MS" panose="020B0603020202020204" pitchFamily="34" charset="0"/>
            </a:endParaRPr>
          </a:p>
          <a:p>
            <a:r>
              <a:rPr lang="en-AU" sz="36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Community Contributions &amp; Impacts</a:t>
            </a:r>
            <a:endParaRPr lang="en-AU" sz="4000" b="1" dirty="0">
              <a:solidFill>
                <a:srgbClr val="0082C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89" y="14372"/>
            <a:ext cx="2217411" cy="19956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t="11113" b="16477"/>
          <a:stretch/>
        </p:blipFill>
        <p:spPr>
          <a:xfrm>
            <a:off x="395536" y="141490"/>
            <a:ext cx="573151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4250401"/>
            <a:ext cx="7632848" cy="2034623"/>
          </a:xfrm>
          <a:prstGeom prst="round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64" y="3710920"/>
            <a:ext cx="1729768" cy="1556792"/>
          </a:xfrm>
        </p:spPr>
      </p:pic>
      <p:sp>
        <p:nvSpPr>
          <p:cNvPr id="17" name="TextBox 16"/>
          <p:cNvSpPr txBox="1"/>
          <p:nvPr/>
        </p:nvSpPr>
        <p:spPr>
          <a:xfrm>
            <a:off x="1179347" y="4375160"/>
            <a:ext cx="7488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Summary of key highlights and trends</a:t>
            </a:r>
            <a:endParaRPr lang="en-AU" sz="5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1"/>
          <a:stretch/>
        </p:blipFill>
        <p:spPr>
          <a:xfrm>
            <a:off x="1907704" y="338161"/>
            <a:ext cx="4827151" cy="3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878520" y="129705"/>
            <a:ext cx="3959501" cy="1147442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5068136" y="182814"/>
            <a:ext cx="37713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Visitors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3" y="163587"/>
            <a:ext cx="901686" cy="1027869"/>
          </a:xfrm>
          <a:prstGeom prst="rect">
            <a:avLst/>
          </a:prstGeom>
        </p:spPr>
      </p:pic>
      <p:pic>
        <p:nvPicPr>
          <p:cNvPr id="14" name="Picture 2" descr="Student gradu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r="4911"/>
          <a:stretch/>
        </p:blipFill>
        <p:spPr bwMode="auto">
          <a:xfrm>
            <a:off x="458363" y="2564154"/>
            <a:ext cx="4462396" cy="33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184499" y="2021064"/>
            <a:ext cx="3744416" cy="3682411"/>
          </a:xfrm>
          <a:prstGeom prst="round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5724127" y="1704068"/>
            <a:ext cx="32047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AU" sz="2400" b="1" dirty="0" smtClean="0">
                <a:solidFill>
                  <a:schemeClr val="bg1"/>
                </a:solidFill>
                <a:latin typeface="Trebuchet MS" pitchFamily="34" charset="0"/>
              </a:rPr>
              <a:t>            </a:t>
            </a:r>
          </a:p>
          <a:p>
            <a:r>
              <a:rPr lang="en-AU" sz="32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AU" sz="3200" b="1" dirty="0" smtClean="0">
                <a:solidFill>
                  <a:schemeClr val="bg1"/>
                </a:solidFill>
                <a:latin typeface="Trebuchet MS" pitchFamily="34" charset="0"/>
              </a:rPr>
              <a:t>         people         </a:t>
            </a:r>
          </a:p>
          <a:p>
            <a:r>
              <a:rPr lang="en-AU" sz="3200" b="1" dirty="0">
                <a:solidFill>
                  <a:schemeClr val="bg1"/>
                </a:solidFill>
                <a:latin typeface="Trebuchet MS" pitchFamily="34" charset="0"/>
              </a:rPr>
              <a:t>         </a:t>
            </a:r>
            <a:r>
              <a:rPr lang="en-AU" sz="32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Trebuchet MS" pitchFamily="34" charset="0"/>
              </a:rPr>
              <a:t>visit </a:t>
            </a:r>
            <a:r>
              <a:rPr lang="en-AU" sz="3200" b="1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City of Greater Dandenong </a:t>
            </a:r>
            <a:r>
              <a:rPr lang="en-AU" sz="3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Neighbourhood Houses </a:t>
            </a:r>
          </a:p>
          <a:p>
            <a:r>
              <a:rPr lang="en-A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each week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913863" y="1290637"/>
            <a:ext cx="1776545" cy="1777595"/>
            <a:chOff x="275175" y="1412775"/>
            <a:chExt cx="1776545" cy="1777595"/>
          </a:xfrm>
          <a:solidFill>
            <a:srgbClr val="FF6600"/>
          </a:solidFill>
        </p:grpSpPr>
        <p:sp>
          <p:nvSpPr>
            <p:cNvPr id="20" name="Oval 19"/>
            <p:cNvSpPr/>
            <p:nvPr/>
          </p:nvSpPr>
          <p:spPr>
            <a:xfrm>
              <a:off x="275175" y="1412775"/>
              <a:ext cx="1776545" cy="177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627" y="1916851"/>
              <a:ext cx="153259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i="1" dirty="0" smtClean="0">
                  <a:solidFill>
                    <a:schemeClr val="bg1"/>
                  </a:solidFill>
                  <a:latin typeface="Trebuchet MS" pitchFamily="34" charset="0"/>
                </a:rPr>
                <a:t>6960</a:t>
              </a:r>
              <a:endParaRPr lang="en-AU" sz="4400" b="1" i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1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1"/>
          <a:stretch/>
        </p:blipFill>
        <p:spPr>
          <a:xfrm>
            <a:off x="4298274" y="1628800"/>
            <a:ext cx="4606476" cy="34563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1255" y="2492896"/>
            <a:ext cx="3744416" cy="4031873"/>
            <a:chOff x="501255" y="2492896"/>
            <a:chExt cx="3744416" cy="4031873"/>
          </a:xfrm>
        </p:grpSpPr>
        <p:sp>
          <p:nvSpPr>
            <p:cNvPr id="20" name="Rounded Rectangle 19"/>
            <p:cNvSpPr/>
            <p:nvPr/>
          </p:nvSpPr>
          <p:spPr>
            <a:xfrm>
              <a:off x="501255" y="2665876"/>
              <a:ext cx="3744416" cy="3770251"/>
            </a:xfrm>
            <a:prstGeom prst="round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3223" y="2492896"/>
              <a:ext cx="3652448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en-AU" sz="2400" b="1" dirty="0" smtClean="0">
                  <a:solidFill>
                    <a:schemeClr val="bg1"/>
                  </a:solidFill>
                  <a:latin typeface="Trebuchet MS" pitchFamily="34" charset="0"/>
                </a:rPr>
                <a:t>            </a:t>
              </a:r>
            </a:p>
            <a:p>
              <a:r>
                <a:rPr lang="en-AU" sz="32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en-AU" sz="3200" b="1" dirty="0" smtClean="0">
                  <a:solidFill>
                    <a:schemeClr val="bg1"/>
                  </a:solidFill>
                  <a:latin typeface="Trebuchet MS" pitchFamily="34" charset="0"/>
                </a:rPr>
                <a:t>            people         </a:t>
              </a:r>
            </a:p>
            <a:p>
              <a:r>
                <a:rPr lang="en-AU" sz="3200" b="1" dirty="0" smtClean="0">
                  <a:solidFill>
                    <a:schemeClr val="bg1"/>
                  </a:solidFill>
                  <a:latin typeface="Trebuchet MS" pitchFamily="34" charset="0"/>
                </a:rPr>
                <a:t>           participate </a:t>
              </a:r>
              <a:r>
                <a:rPr lang="en-AU" sz="3200" b="1" dirty="0">
                  <a:solidFill>
                    <a:schemeClr val="bg1"/>
                  </a:solidFill>
                  <a:latin typeface="Trebuchet MS" pitchFamily="34" charset="0"/>
                </a:rPr>
                <a:t>in programmed activities at </a:t>
              </a:r>
              <a:r>
                <a:rPr lang="en-AU" sz="3200" b="1" i="1" dirty="0" smtClean="0">
                  <a:solidFill>
                    <a:schemeClr val="bg1"/>
                  </a:solidFill>
                  <a:latin typeface="Trebuchet MS" pitchFamily="34" charset="0"/>
                </a:rPr>
                <a:t>CoGD Neighbourhood Houses</a:t>
              </a:r>
            </a:p>
            <a:p>
              <a:r>
                <a:rPr lang="en-AU" sz="3200" b="1" dirty="0" smtClean="0">
                  <a:solidFill>
                    <a:schemeClr val="bg1"/>
                  </a:solidFill>
                  <a:latin typeface="Trebuchet MS" pitchFamily="34" charset="0"/>
                </a:rPr>
                <a:t>each week</a:t>
              </a:r>
              <a:endParaRPr lang="en-AU" sz="3200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033178" y="67983"/>
            <a:ext cx="5871572" cy="1148769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337497" y="156288"/>
            <a:ext cx="49827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Participation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00" y="111712"/>
            <a:ext cx="901686" cy="10278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7309" y="2194740"/>
            <a:ext cx="1776545" cy="1777595"/>
            <a:chOff x="275175" y="1412775"/>
            <a:chExt cx="1776545" cy="1777595"/>
          </a:xfrm>
          <a:solidFill>
            <a:srgbClr val="FF6600"/>
          </a:solidFill>
        </p:grpSpPr>
        <p:sp>
          <p:nvSpPr>
            <p:cNvPr id="14" name="Oval 13"/>
            <p:cNvSpPr/>
            <p:nvPr/>
          </p:nvSpPr>
          <p:spPr>
            <a:xfrm>
              <a:off x="275175" y="1412775"/>
              <a:ext cx="1776545" cy="177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627" y="1916851"/>
              <a:ext cx="153259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i="1" dirty="0" smtClean="0">
                  <a:solidFill>
                    <a:schemeClr val="bg1"/>
                  </a:solidFill>
                  <a:latin typeface="Trebuchet MS" pitchFamily="34" charset="0"/>
                </a:rPr>
                <a:t>4242</a:t>
              </a:r>
              <a:endParaRPr lang="en-AU" sz="4400" b="1" i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7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2 people, people standing and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65" y="1630421"/>
            <a:ext cx="4465329" cy="33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51263" y="129989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i="1" dirty="0" smtClean="0">
                <a:solidFill>
                  <a:schemeClr val="bg1"/>
                </a:solidFill>
                <a:latin typeface="Trebuchet MS" pitchFamily="34" charset="0"/>
              </a:rPr>
              <a:t>32</a:t>
            </a:r>
            <a:endParaRPr lang="en-AU" sz="60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65045" y="64686"/>
            <a:ext cx="5040560" cy="1235210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4136798" y="199966"/>
            <a:ext cx="41831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Volunteers</a:t>
            </a:r>
            <a:endParaRPr lang="en-AU" sz="5500" b="1" dirty="0">
              <a:solidFill>
                <a:srgbClr val="0082C8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6693" y="5309943"/>
            <a:ext cx="7988558" cy="1291260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353474" y="5332103"/>
            <a:ext cx="7873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82C8"/>
                </a:solidFill>
                <a:latin typeface="Trebuchet MS" pitchFamily="34" charset="0"/>
              </a:rPr>
              <a:t>This equates to </a:t>
            </a:r>
            <a:r>
              <a:rPr lang="en-AU" sz="3200" b="1" i="1" dirty="0" smtClean="0">
                <a:solidFill>
                  <a:srgbClr val="0082C8"/>
                </a:solidFill>
                <a:latin typeface="Trebuchet MS" pitchFamily="34" charset="0"/>
              </a:rPr>
              <a:t>48,224 hours </a:t>
            </a:r>
            <a:r>
              <a:rPr lang="en-AU" sz="3200" b="1" dirty="0" smtClean="0">
                <a:solidFill>
                  <a:srgbClr val="0082C8"/>
                </a:solidFill>
                <a:latin typeface="Trebuchet MS" pitchFamily="34" charset="0"/>
              </a:rPr>
              <a:t>of volunteers per year valued at:</a:t>
            </a:r>
            <a:endParaRPr lang="en-AU" sz="3200" b="1" dirty="0">
              <a:solidFill>
                <a:srgbClr val="0082C8"/>
              </a:solidFill>
              <a:latin typeface="Trebuchet MS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39" y="172017"/>
            <a:ext cx="901686" cy="102786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1914" y="1609822"/>
            <a:ext cx="3744416" cy="3380284"/>
          </a:xfrm>
          <a:prstGeom prst="round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543882" y="1436841"/>
            <a:ext cx="365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AU" sz="2400" b="1" dirty="0" smtClean="0">
                <a:solidFill>
                  <a:schemeClr val="bg1"/>
                </a:solidFill>
                <a:latin typeface="Trebuchet MS" pitchFamily="34" charset="0"/>
              </a:rPr>
              <a:t>            </a:t>
            </a:r>
          </a:p>
          <a:p>
            <a:r>
              <a:rPr lang="en-AU" sz="32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AU" sz="3200" b="1" dirty="0" smtClean="0">
                <a:solidFill>
                  <a:schemeClr val="bg1"/>
                </a:solidFill>
                <a:latin typeface="Trebuchet MS" pitchFamily="34" charset="0"/>
              </a:rPr>
              <a:t>            people         </a:t>
            </a:r>
          </a:p>
          <a:p>
            <a:r>
              <a:rPr lang="en-AU" sz="3200" b="1" dirty="0" smtClean="0">
                <a:solidFill>
                  <a:schemeClr val="bg1"/>
                </a:solidFill>
                <a:latin typeface="Trebuchet MS" pitchFamily="34" charset="0"/>
              </a:rPr>
              <a:t>           </a:t>
            </a:r>
            <a:r>
              <a:rPr lang="en-AU" sz="3200" b="1" dirty="0">
                <a:solidFill>
                  <a:srgbClr val="FFFFFF"/>
                </a:solidFill>
                <a:latin typeface="Trebuchet MS" pitchFamily="34" charset="0"/>
              </a:rPr>
              <a:t>volunteer at </a:t>
            </a:r>
            <a:r>
              <a:rPr lang="en-AU" sz="3200" b="1" i="1" dirty="0">
                <a:solidFill>
                  <a:srgbClr val="FFFFFF"/>
                </a:solidFill>
                <a:latin typeface="Trebuchet MS" pitchFamily="34" charset="0"/>
              </a:rPr>
              <a:t>City of Greater Dandenong Neighbourhood Houses each week</a:t>
            </a:r>
          </a:p>
        </p:txBody>
      </p:sp>
      <p:sp>
        <p:nvSpPr>
          <p:cNvPr id="23" name="Oval 22"/>
          <p:cNvSpPr/>
          <p:nvPr/>
        </p:nvSpPr>
        <p:spPr>
          <a:xfrm>
            <a:off x="207968" y="1138685"/>
            <a:ext cx="1776545" cy="177759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515729" y="1638957"/>
            <a:ext cx="1311774" cy="77346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b="1" i="1" dirty="0" smtClean="0">
                <a:solidFill>
                  <a:schemeClr val="bg1"/>
                </a:solidFill>
                <a:latin typeface="Trebuchet MS" pitchFamily="34" charset="0"/>
              </a:rPr>
              <a:t>320</a:t>
            </a:r>
            <a:endParaRPr lang="en-AU" sz="44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88224" y="4437113"/>
            <a:ext cx="2280744" cy="2281576"/>
            <a:chOff x="6898394" y="4443049"/>
            <a:chExt cx="2280744" cy="2281576"/>
          </a:xfrm>
        </p:grpSpPr>
        <p:sp>
          <p:nvSpPr>
            <p:cNvPr id="28" name="Oval 27"/>
            <p:cNvSpPr/>
            <p:nvPr/>
          </p:nvSpPr>
          <p:spPr>
            <a:xfrm>
              <a:off x="6898394" y="4443049"/>
              <a:ext cx="2280744" cy="228157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21073" y="5215869"/>
              <a:ext cx="2200823" cy="815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900" b="1" i="1" dirty="0" smtClean="0">
                  <a:solidFill>
                    <a:schemeClr val="bg1"/>
                  </a:solidFill>
                  <a:latin typeface="Trebuchet MS" pitchFamily="34" charset="0"/>
                </a:rPr>
                <a:t>$1,350,272</a:t>
              </a:r>
            </a:p>
            <a:p>
              <a:pPr algn="ctr"/>
              <a:r>
                <a:rPr lang="en-US" b="1" i="1" dirty="0" smtClean="0">
                  <a:solidFill>
                    <a:schemeClr val="bg1"/>
                  </a:solidFill>
                  <a:latin typeface="Trebuchet MS" pitchFamily="34" charset="0"/>
                </a:rPr>
                <a:t>per year</a:t>
              </a:r>
              <a:endParaRPr lang="en-AU" b="1" i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2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66195" y="59943"/>
            <a:ext cx="5257081" cy="116890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3982218" y="254661"/>
            <a:ext cx="44676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Governance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51" y="130462"/>
            <a:ext cx="901686" cy="1027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12211"/>
          <a:stretch/>
        </p:blipFill>
        <p:spPr>
          <a:xfrm>
            <a:off x="4211960" y="1548465"/>
            <a:ext cx="4687189" cy="328182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020" y="5232557"/>
            <a:ext cx="8421361" cy="14586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04988" y="5361715"/>
            <a:ext cx="813342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2C8"/>
                </a:solidFill>
                <a:latin typeface="Trebuchet MS" panose="020B0603020202020204" pitchFamily="34" charset="0"/>
              </a:rPr>
              <a:t>That’s the annual equivalent of </a:t>
            </a:r>
            <a:endParaRPr lang="en-US" sz="2400" b="1" dirty="0" smtClean="0">
              <a:solidFill>
                <a:srgbClr val="0082C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2</a:t>
            </a:r>
            <a:r>
              <a:rPr lang="en-US" sz="3600" b="1" dirty="0" smtClean="0">
                <a:solidFill>
                  <a:srgbClr val="FF6600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>
                <a:solidFill>
                  <a:srgbClr val="0082C8"/>
                </a:solidFill>
                <a:latin typeface="Trebuchet MS" panose="020B0603020202020204" pitchFamily="34" charset="0"/>
              </a:rPr>
              <a:t>people working fulltime on governance </a:t>
            </a:r>
            <a:endParaRPr lang="en-US" sz="2400" b="1" dirty="0" smtClean="0">
              <a:solidFill>
                <a:srgbClr val="0082C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for </a:t>
            </a:r>
            <a:r>
              <a:rPr lang="en-US" sz="2400" b="1" dirty="0">
                <a:solidFill>
                  <a:srgbClr val="0082C8"/>
                </a:solidFill>
                <a:latin typeface="Trebuchet MS" panose="020B0603020202020204" pitchFamily="34" charset="0"/>
              </a:rPr>
              <a:t>City of Greater Dandenong communities</a:t>
            </a:r>
            <a:endParaRPr lang="en-AU" sz="2400" b="1" dirty="0">
              <a:solidFill>
                <a:srgbClr val="0082C8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665883"/>
            <a:ext cx="4022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04975" algn="l"/>
              </a:tabLst>
            </a:pPr>
            <a:r>
              <a:rPr lang="en-AU" sz="2400" b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CoGD </a:t>
            </a:r>
            <a:r>
              <a:rPr lang="en-AU" sz="2400" b="1" i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Neighbourhood House Committees contributed more than         </a:t>
            </a:r>
          </a:p>
          <a:p>
            <a:pPr marL="180975">
              <a:tabLst>
                <a:tab pos="1704975" algn="l"/>
              </a:tabLst>
            </a:pPr>
            <a:r>
              <a:rPr lang="en-AU" sz="2400" b="1" i="1" dirty="0">
                <a:solidFill>
                  <a:srgbClr val="0082C8"/>
                </a:solidFill>
                <a:latin typeface="Trebuchet MS" panose="020B0603020202020204" pitchFamily="34" charset="0"/>
              </a:rPr>
              <a:t> </a:t>
            </a:r>
            <a:r>
              <a:rPr lang="en-AU" sz="2400" b="1" i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              	</a:t>
            </a:r>
          </a:p>
          <a:p>
            <a:pPr marL="180975">
              <a:tabLst>
                <a:tab pos="1704975" algn="l"/>
              </a:tabLst>
            </a:pPr>
            <a:r>
              <a:rPr lang="en-AU" sz="2400" b="1" i="1" dirty="0">
                <a:solidFill>
                  <a:srgbClr val="0082C8"/>
                </a:solidFill>
                <a:latin typeface="Trebuchet MS" panose="020B0603020202020204" pitchFamily="34" charset="0"/>
              </a:rPr>
              <a:t> </a:t>
            </a:r>
            <a:r>
              <a:rPr lang="en-AU" sz="2400" b="1" i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               	hours per </a:t>
            </a:r>
          </a:p>
          <a:p>
            <a:pPr marL="180975">
              <a:tabLst>
                <a:tab pos="1704975" algn="l"/>
              </a:tabLst>
            </a:pPr>
            <a:r>
              <a:rPr lang="en-AU" sz="2400" b="1" i="1" dirty="0">
                <a:solidFill>
                  <a:srgbClr val="0082C8"/>
                </a:solidFill>
                <a:latin typeface="Trebuchet MS" panose="020B0603020202020204" pitchFamily="34" charset="0"/>
              </a:rPr>
              <a:t> </a:t>
            </a:r>
            <a:r>
              <a:rPr lang="en-AU" sz="2400" b="1" i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              	month on </a:t>
            </a:r>
          </a:p>
          <a:p>
            <a:pPr marL="180975">
              <a:tabLst>
                <a:tab pos="1704975" algn="l"/>
              </a:tabLst>
            </a:pPr>
            <a:r>
              <a:rPr lang="en-AU" sz="2400" b="1" i="1" dirty="0">
                <a:solidFill>
                  <a:srgbClr val="0082C8"/>
                </a:solidFill>
                <a:latin typeface="Trebuchet MS" panose="020B0603020202020204" pitchFamily="34" charset="0"/>
              </a:rPr>
              <a:t> </a:t>
            </a:r>
            <a:r>
              <a:rPr lang="en-AU" sz="2400" b="1" i="1" dirty="0" smtClean="0">
                <a:solidFill>
                  <a:srgbClr val="0082C8"/>
                </a:solidFill>
                <a:latin typeface="Trebuchet MS" panose="020B0603020202020204" pitchFamily="34" charset="0"/>
              </a:rPr>
              <a:t>             	committee 	business </a:t>
            </a:r>
            <a:endParaRPr lang="en-US" sz="2400" b="1" i="1" dirty="0">
              <a:solidFill>
                <a:srgbClr val="0082C8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1631117"/>
            <a:ext cx="3888432" cy="311652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461020" y="2915998"/>
            <a:ext cx="1613313" cy="1401339"/>
            <a:chOff x="-73008" y="1084731"/>
            <a:chExt cx="1776545" cy="1777595"/>
          </a:xfrm>
          <a:solidFill>
            <a:srgbClr val="FF6600"/>
          </a:solidFill>
        </p:grpSpPr>
        <p:sp>
          <p:nvSpPr>
            <p:cNvPr id="15" name="Oval 14"/>
            <p:cNvSpPr/>
            <p:nvPr/>
          </p:nvSpPr>
          <p:spPr>
            <a:xfrm>
              <a:off x="-73008" y="1084731"/>
              <a:ext cx="1776545" cy="177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964" y="1523754"/>
              <a:ext cx="1532599" cy="7417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i="1" dirty="0" smtClean="0">
                  <a:solidFill>
                    <a:schemeClr val="bg1"/>
                  </a:solidFill>
                  <a:latin typeface="Trebuchet MS" pitchFamily="34" charset="0"/>
                </a:rPr>
                <a:t>305</a:t>
              </a:r>
              <a:endParaRPr lang="en-AU" sz="3200" b="1" i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5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9" y="2793348"/>
            <a:ext cx="4180847" cy="31356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25688" y="227195"/>
            <a:ext cx="5438924" cy="1185581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525688" y="430732"/>
            <a:ext cx="52395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Employment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65" y="298258"/>
            <a:ext cx="901686" cy="10278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48592" y="1955195"/>
            <a:ext cx="3916647" cy="3973788"/>
            <a:chOff x="501255" y="2462339"/>
            <a:chExt cx="3916647" cy="3973788"/>
          </a:xfrm>
        </p:grpSpPr>
        <p:sp>
          <p:nvSpPr>
            <p:cNvPr id="16" name="Rounded Rectangle 15"/>
            <p:cNvSpPr/>
            <p:nvPr/>
          </p:nvSpPr>
          <p:spPr>
            <a:xfrm>
              <a:off x="501255" y="2665876"/>
              <a:ext cx="3744416" cy="3770251"/>
            </a:xfrm>
            <a:prstGeom prst="roundRect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5454" y="2462339"/>
              <a:ext cx="3652448" cy="390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en-AU" sz="2400" b="1" dirty="0" smtClean="0">
                  <a:solidFill>
                    <a:schemeClr val="bg1"/>
                  </a:solidFill>
                  <a:latin typeface="Trebuchet MS" pitchFamily="34" charset="0"/>
                </a:rPr>
                <a:t>            </a:t>
              </a:r>
            </a:p>
            <a:p>
              <a:r>
                <a:rPr lang="en-AU" sz="32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en-AU" sz="3200" b="1" dirty="0" smtClean="0">
                  <a:solidFill>
                    <a:schemeClr val="bg1"/>
                  </a:solidFill>
                  <a:latin typeface="Trebuchet MS" pitchFamily="34" charset="0"/>
                </a:rPr>
                <a:t>            people         </a:t>
              </a:r>
            </a:p>
            <a:p>
              <a:r>
                <a:rPr lang="en-AU" sz="3200" b="1" dirty="0" smtClean="0">
                  <a:solidFill>
                    <a:schemeClr val="bg1"/>
                  </a:solidFill>
                  <a:latin typeface="Trebuchet MS" pitchFamily="34" charset="0"/>
                </a:rPr>
                <a:t>           are employed by </a:t>
              </a:r>
              <a:r>
                <a:rPr lang="en-AU" sz="3200" b="1" i="1" dirty="0" smtClean="0">
                  <a:solidFill>
                    <a:schemeClr val="bg1"/>
                  </a:solidFill>
                  <a:latin typeface="Trebuchet MS" pitchFamily="34" charset="0"/>
                </a:rPr>
                <a:t>Neighbourhood </a:t>
              </a:r>
              <a:r>
                <a:rPr lang="en-AU" sz="3200" b="1" i="1" dirty="0">
                  <a:solidFill>
                    <a:schemeClr val="bg1"/>
                  </a:solidFill>
                  <a:latin typeface="Trebuchet MS" pitchFamily="34" charset="0"/>
                </a:rPr>
                <a:t>Houses in the City of Greater Dandenong </a:t>
              </a:r>
              <a:endParaRPr lang="en-AU" sz="3200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9793" y="1700808"/>
            <a:ext cx="1776545" cy="1777595"/>
            <a:chOff x="275175" y="1412775"/>
            <a:chExt cx="1776545" cy="1777595"/>
          </a:xfrm>
          <a:solidFill>
            <a:srgbClr val="FF6600"/>
          </a:solidFill>
        </p:grpSpPr>
        <p:sp>
          <p:nvSpPr>
            <p:cNvPr id="19" name="Oval 18"/>
            <p:cNvSpPr/>
            <p:nvPr/>
          </p:nvSpPr>
          <p:spPr>
            <a:xfrm>
              <a:off x="275175" y="1412775"/>
              <a:ext cx="1776545" cy="177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627" y="1916851"/>
              <a:ext cx="153259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i="1" dirty="0" smtClean="0">
                  <a:solidFill>
                    <a:schemeClr val="bg1"/>
                  </a:solidFill>
                  <a:latin typeface="Trebuchet MS" pitchFamily="34" charset="0"/>
                </a:rPr>
                <a:t>87</a:t>
              </a:r>
              <a:endParaRPr lang="en-AU" sz="4400" b="1" i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1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may contain: 3 people, people stan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1" t="651" r="13390" b="30293"/>
          <a:stretch/>
        </p:blipFill>
        <p:spPr bwMode="auto">
          <a:xfrm>
            <a:off x="4810297" y="1724560"/>
            <a:ext cx="4201144" cy="31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33735" y="51653"/>
            <a:ext cx="7487893" cy="116890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13722" y="164532"/>
            <a:ext cx="66904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500" b="1" dirty="0">
                <a:solidFill>
                  <a:srgbClr val="0070C0"/>
                </a:solidFill>
                <a:latin typeface="Trebuchet MS" panose="020B0603020202020204" pitchFamily="34" charset="0"/>
              </a:rPr>
              <a:t>Income </a:t>
            </a:r>
            <a:r>
              <a:rPr lang="en-AU" sz="55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Leveraging</a:t>
            </a:r>
            <a:endParaRPr lang="en-AU" sz="55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97" y="109311"/>
            <a:ext cx="901686" cy="102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5509" y="1438406"/>
            <a:ext cx="4247910" cy="4968552"/>
          </a:xfrm>
          <a:prstGeom prst="round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90167" y="1906745"/>
            <a:ext cx="4205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 </a:t>
            </a:r>
            <a:r>
              <a:rPr lang="en-A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2016 </a:t>
            </a:r>
            <a:r>
              <a:rPr lang="en-A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every $1 invested by </a:t>
            </a:r>
            <a:r>
              <a:rPr lang="en-A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City </a:t>
            </a:r>
            <a:r>
              <a:rPr lang="en-A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of Greater Dandenong </a:t>
            </a:r>
            <a:r>
              <a:rPr lang="en-A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through </a:t>
            </a:r>
            <a:r>
              <a:rPr lang="en-AU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N’House</a:t>
            </a:r>
            <a:r>
              <a:rPr lang="en-A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Coordination Grants, Neighbourhood Houses, raised </a:t>
            </a:r>
            <a:br>
              <a:rPr lang="en-A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A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 </a:t>
            </a:r>
            <a:r>
              <a:rPr lang="en-A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additional </a:t>
            </a:r>
          </a:p>
        </p:txBody>
      </p:sp>
      <p:pic>
        <p:nvPicPr>
          <p:cNvPr id="6146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72575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42" y="5100157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87" y="5100157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61" y="5100157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28" y="5100157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46" y="5937206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67" y="5937206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28" y="5937206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49" y="5937206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australian dol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42" y="5100157"/>
            <a:ext cx="838461" cy="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04373" y="4863533"/>
            <a:ext cx="1776545" cy="1777595"/>
            <a:chOff x="-55598" y="1412775"/>
            <a:chExt cx="1776545" cy="1777595"/>
          </a:xfrm>
          <a:solidFill>
            <a:srgbClr val="FF6600"/>
          </a:solidFill>
        </p:grpSpPr>
        <p:sp>
          <p:nvSpPr>
            <p:cNvPr id="12" name="Oval 11"/>
            <p:cNvSpPr/>
            <p:nvPr/>
          </p:nvSpPr>
          <p:spPr>
            <a:xfrm>
              <a:off x="-55598" y="1412775"/>
              <a:ext cx="1776545" cy="1777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374" y="1927837"/>
              <a:ext cx="1532599" cy="6771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800" b="1" i="1" dirty="0" smtClean="0">
                  <a:solidFill>
                    <a:schemeClr val="bg1"/>
                  </a:solidFill>
                  <a:latin typeface="Trebuchet MS" pitchFamily="34" charset="0"/>
                </a:rPr>
                <a:t>$9.50</a:t>
              </a:r>
              <a:endParaRPr lang="en-AU" sz="3800" b="1" i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pic>
        <p:nvPicPr>
          <p:cNvPr id="6148" name="Picture 4" descr="Image result for twenty c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074" y="12989347"/>
            <a:ext cx="196687" cy="1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ifty cent co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10" y="6003317"/>
            <a:ext cx="772350" cy="7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86c3a992a9f2d31122b4b2e5e574493fb1cad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1B25CF1D2B642994C73D6AE546208" ma:contentTypeVersion="5" ma:contentTypeDescription="Create a new document." ma:contentTypeScope="" ma:versionID="9c053272b6dbce2d0dcadba50c8909d1">
  <xsd:schema xmlns:xsd="http://www.w3.org/2001/XMLSchema" xmlns:xs="http://www.w3.org/2001/XMLSchema" xmlns:p="http://schemas.microsoft.com/office/2006/metadata/properties" xmlns:ns2="3c75f56e-9591-4325-b83c-4e12a456eb8c" targetNamespace="http://schemas.microsoft.com/office/2006/metadata/properties" ma:root="true" ma:fieldsID="a557c151081b5988076313bcf187be57" ns2:_="">
    <xsd:import namespace="3c75f56e-9591-4325-b83c-4e12a456eb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5f56e-9591-4325-b83c-4e12a456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A52247-6C22-4FC8-8AE7-EF8446E6C562}"/>
</file>

<file path=customXml/itemProps2.xml><?xml version="1.0" encoding="utf-8"?>
<ds:datastoreItem xmlns:ds="http://schemas.openxmlformats.org/officeDocument/2006/customXml" ds:itemID="{39077AEB-6738-46F0-BD76-D14EDEE5D799}"/>
</file>

<file path=customXml/itemProps3.xml><?xml version="1.0" encoding="utf-8"?>
<ds:datastoreItem xmlns:ds="http://schemas.openxmlformats.org/officeDocument/2006/customXml" ds:itemID="{DA3DE7D6-E2A7-4B52-A68D-E4BC7B61A52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33407</TotalTime>
  <Words>569</Words>
  <Application>Microsoft Office PowerPoint</Application>
  <PresentationFormat>On-screen Show (4:3)</PresentationFormat>
  <Paragraphs>145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Lucida Sans Unicode</vt:lpstr>
      <vt:lpstr>Trebuchet MS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ANHLC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Erica Bramham</dc:creator>
  <cp:lastModifiedBy>Wendy Hiam</cp:lastModifiedBy>
  <cp:revision>499</cp:revision>
  <cp:lastPrinted>2017-06-19T06:41:36Z</cp:lastPrinted>
  <dcterms:created xsi:type="dcterms:W3CDTF">2013-05-08T23:29:09Z</dcterms:created>
  <dcterms:modified xsi:type="dcterms:W3CDTF">2017-12-06T06:04:36Z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0x0101000E91B25CF1D2B642994C73D6AE546208</vt:lpwstr>
  </property>
</Properties>
</file>